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7" r:id="rId5"/>
    <p:sldId id="262" r:id="rId6"/>
    <p:sldId id="268" r:id="rId7"/>
    <p:sldId id="263" r:id="rId8"/>
    <p:sldId id="269" r:id="rId9"/>
    <p:sldId id="264" r:id="rId10"/>
    <p:sldId id="270" r:id="rId11"/>
    <p:sldId id="265" r:id="rId12"/>
    <p:sldId id="271" r:id="rId13"/>
    <p:sldId id="266" r:id="rId14"/>
    <p:sldId id="275" r:id="rId15"/>
    <p:sldId id="272" r:id="rId16"/>
    <p:sldId id="276" r:id="rId17"/>
    <p:sldId id="273" r:id="rId18"/>
    <p:sldId id="277" r:id="rId19"/>
    <p:sldId id="274" r:id="rId20"/>
    <p:sldId id="282" r:id="rId21"/>
    <p:sldId id="278" r:id="rId22"/>
    <p:sldId id="283" r:id="rId23"/>
    <p:sldId id="279" r:id="rId24"/>
    <p:sldId id="284" r:id="rId25"/>
    <p:sldId id="280" r:id="rId26"/>
    <p:sldId id="285" r:id="rId27"/>
    <p:sldId id="281" r:id="rId28"/>
    <p:sldId id="290" r:id="rId29"/>
    <p:sldId id="286" r:id="rId30"/>
    <p:sldId id="291" r:id="rId31"/>
    <p:sldId id="287" r:id="rId32"/>
    <p:sldId id="292" r:id="rId33"/>
    <p:sldId id="288" r:id="rId34"/>
    <p:sldId id="293" r:id="rId35"/>
    <p:sldId id="289" r:id="rId36"/>
    <p:sldId id="296" r:id="rId37"/>
    <p:sldId id="294" r:id="rId38"/>
    <p:sldId id="297" r:id="rId39"/>
    <p:sldId id="295" r:id="rId40"/>
    <p:sldId id="299" r:id="rId41"/>
    <p:sldId id="300" r:id="rId42"/>
    <p:sldId id="298" r:id="rId43"/>
    <p:sldId id="301" r:id="rId44"/>
    <p:sldId id="30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РАБОТА\презентации\Шаблоны для презентаций\X-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3"/>
            <a:ext cx="5256584" cy="10081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276872"/>
            <a:ext cx="4788024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РАБОТА\презентации\Шаблоны для презентаций\X-RAYSlaid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РАБОТА\презентации\Шаблоны для презентаций\X-RAYSlai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сова с книго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4505" y="0"/>
            <a:ext cx="158949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752"/>
            <a:ext cx="8001000" cy="181768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43200" y="2492896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 Где? Когда?</a:t>
            </a:r>
            <a:endParaRPr lang="ru-RU" sz="8000" b="1" i="1" dirty="0">
              <a:ln>
                <a:solidFill>
                  <a:sysClr val="windowText" lastClr="000000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://napositive.com.ua/wp-content/uploads/2014/04/sytavnya-symka.png"/>
          <p:cNvPicPr>
            <a:picLocks noGrp="1"/>
          </p:cNvPicPr>
          <p:nvPr>
            <p:ph idx="1"/>
          </p:nvPr>
        </p:nvPicPr>
        <p:blipFill>
          <a:blip r:embed="rId2" cstate="print"/>
          <a:srcRect l="3688" t="24874" r="29610"/>
          <a:stretch>
            <a:fillRect/>
          </a:stretch>
        </p:blipFill>
        <p:spPr bwMode="auto">
          <a:xfrm>
            <a:off x="323528" y="476672"/>
            <a:ext cx="856895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	Их много, они очень тонкие. Они помогают нам кушать, разговаривать, видеть или не видеть окружающий мир и демонстрировать отношение к нему.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5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0"/>
            <a:ext cx="4978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 smtClean="0">
                <a:solidFill>
                  <a:srgbClr val="002060"/>
                </a:solidFill>
              </a:rPr>
              <a:t>МИМИЧЕСКИЕ МЫШЦЫ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Факты о человеческом тел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1700808"/>
            <a:ext cx="3275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 напрягаете 17 мышц, чтобы улыбнуться, </a:t>
            </a:r>
          </a:p>
          <a:p>
            <a:r>
              <a:rPr lang="ru-RU" sz="2800" dirty="0" smtClean="0"/>
              <a:t>и 43, чтобы нахмуриться. Если Вы не хотите напрягать лицо — </a:t>
            </a:r>
            <a:r>
              <a:rPr lang="ru-RU" sz="2800" i="1" dirty="0" smtClean="0"/>
              <a:t>улыбайтесь. </a:t>
            </a:r>
            <a:endParaRPr lang="ru-RU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Назовите имя русского ученого, который совместно с </a:t>
            </a:r>
            <a:r>
              <a:rPr lang="ru-RU" b="1" dirty="0" err="1" smtClean="0"/>
              <a:t>Паулем</a:t>
            </a:r>
            <a:r>
              <a:rPr lang="ru-RU" b="1" dirty="0" smtClean="0"/>
              <a:t> Эрлихом (немецкий врач, иммунолог, бактериолог, основоположник химиотерапии) был удостоен Нобелевской премии по физиологии и медицине в 1908 году?</a:t>
            </a: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6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5364088" y="1397968"/>
            <a:ext cx="32403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Илья </a:t>
            </a:r>
            <a:b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Ильич</a:t>
            </a:r>
            <a:b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</a:b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Мечников</a:t>
            </a:r>
            <a:endParaRPr lang="ru-RU" sz="54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://www.russia-today.ru/old/archive/2005/no_11/pict/metchnikov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0324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	На этом относительно небольшом участке тела находятся кожа, мышцы, спинной мозг, позвоночник, трахея, пищевод, кровеносные сосуды.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7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907704" y="2780928"/>
            <a:ext cx="23762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6600" b="1" i="1" dirty="0" smtClean="0">
                <a:solidFill>
                  <a:srgbClr val="002060"/>
                </a:solidFill>
              </a:rPr>
              <a:t>Шея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вет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92696"/>
            <a:ext cx="4665449" cy="542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	Цвет глаз человека определяется пигментом радужки. Этот пигмент защищает глаза от избыточного количества солнечного света. Дайте название пигмента.</a:t>
            </a:r>
            <a:endParaRPr lang="ru-RU" sz="40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8 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71"/>
            <a:ext cx="4978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8000" b="1" i="1" dirty="0" smtClean="0">
                <a:solidFill>
                  <a:srgbClr val="002060"/>
                </a:solidFill>
              </a:rPr>
              <a:t>Меланин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fs00.infourok.ru/images/doc/243/241369/1/img23.jpg"/>
          <p:cNvPicPr/>
          <p:nvPr/>
        </p:nvPicPr>
        <p:blipFill>
          <a:blip r:embed="rId2" cstate="print"/>
          <a:srcRect l="2149" t="50284" r="45950" b="2643"/>
          <a:stretch>
            <a:fillRect/>
          </a:stretch>
        </p:blipFill>
        <p:spPr bwMode="auto">
          <a:xfrm>
            <a:off x="899592" y="1268760"/>
            <a:ext cx="72728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	Что произошло с «золотым мальчиком»?</a:t>
            </a:r>
            <a:endParaRPr lang="ru-RU" sz="44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8864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9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&amp;zcy;&amp;ocy;&amp;lcy;&amp;ocy;&amp;tcy;&amp;ocy;&amp;jcy; &amp;mcy;&amp;acy;&amp;lcy;&amp;softcy;&amp;chcy;&amp;icy;&amp;k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388843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Правила игры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I.  </a:t>
            </a:r>
            <a:r>
              <a:rPr lang="ru-RU" smtClean="0"/>
              <a:t>Все команды играют одновременно. Ответы сдаются письменно в жюри.</a:t>
            </a:r>
          </a:p>
          <a:p>
            <a:pPr marL="609600" indent="-609600" eaLnBrk="1" hangingPunct="1">
              <a:buFontTx/>
              <a:buAutoNum type="romanUcPeriod" startAt="2"/>
            </a:pPr>
            <a:r>
              <a:rPr lang="ru-RU" smtClean="0"/>
              <a:t>На обдумывание вопроса дается 60 секунд.</a:t>
            </a:r>
          </a:p>
          <a:p>
            <a:pPr marL="609600" indent="-609600" eaLnBrk="1" hangingPunct="1">
              <a:buFontTx/>
              <a:buAutoNum type="romanUcPeriod" startAt="2"/>
            </a:pPr>
            <a:r>
              <a:rPr lang="ru-RU" smtClean="0"/>
              <a:t>Выигрывает команда, набравшая наибольшее количество баллов, при равенстве баллов команды делят места.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824536" cy="4525963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	Увеличилась теплоотдача - переохлаждение</a:t>
            </a:r>
            <a:endParaRPr lang="ru-RU" sz="4400" b="1" dirty="0"/>
          </a:p>
        </p:txBody>
      </p:sp>
      <p:pic>
        <p:nvPicPr>
          <p:cNvPr id="5" name="Рисунок 4" descr="&amp;zcy;&amp;ocy;&amp;lcy;&amp;ocy;&amp;tcy;&amp;ocy;&amp;jcy; &amp;mcy;&amp;acy;&amp;lcy;&amp;softcy;&amp;chcy;&amp;icy;&amp;k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884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/>
              <a:t>	Ее сокращение не подконтрольно сознанию, а регулируется автономной нервной системой. Она встречается в стенках кишечника, кровеносных сосудов, мочевого пузыря, в кожном покрове и глазном яблоке?</a:t>
            </a:r>
            <a:endParaRPr lang="ru-RU" sz="36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10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404664"/>
            <a:ext cx="5915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Гладкая мускулатура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rodnikzdor.ru/images/articles/statiy/%D1%81%D0%BE%D0%B5%D0%B4%D0%B5%D0%BD%D0%B8%D1%82_%D1%82%D0%BA%D0%B0%D0%BD%D1%8C.jpg"/>
          <p:cNvPicPr/>
          <p:nvPr/>
        </p:nvPicPr>
        <p:blipFill>
          <a:blip r:embed="rId2" cstate="print"/>
          <a:srcRect t="22436" r="65366" b="30342"/>
          <a:stretch>
            <a:fillRect/>
          </a:stretch>
        </p:blipFill>
        <p:spPr bwMode="auto">
          <a:xfrm>
            <a:off x="2987824" y="1268760"/>
            <a:ext cx="54726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	Какие парные органы анатомически в норме принципиально отличаются друг от друга?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11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971"/>
            <a:ext cx="49788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8000" b="1" i="1" dirty="0" smtClean="0">
                <a:solidFill>
                  <a:srgbClr val="002060"/>
                </a:solidFill>
              </a:rPr>
              <a:t>Легкие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itsallyogababy.com/wp-content/uploads/2012/09/Human-Lu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29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92696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Питер </a:t>
            </a:r>
            <a:r>
              <a:rPr lang="ru-RU" sz="4000" b="1" dirty="0" err="1" smtClean="0"/>
              <a:t>Пауль</a:t>
            </a:r>
            <a:r>
              <a:rPr lang="ru-RU" sz="4000" b="1" dirty="0" smtClean="0"/>
              <a:t> Рубенс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0099"/>
                </a:solidFill>
              </a:rPr>
              <a:t>Соломенная шляпка</a:t>
            </a:r>
            <a:endParaRPr lang="ru-RU" sz="3600" b="1" i="1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12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www.5arts.info/wp-content/uploads/2012/08/04_1_rube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514806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44824"/>
            <a:ext cx="35283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Назовите эту железу?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188640"/>
            <a:ext cx="49788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 smtClean="0">
                <a:solidFill>
                  <a:srgbClr val="002060"/>
                </a:solidFill>
              </a:rPr>
              <a:t>Щитовидная железа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crbusman48.ru/wp-content/uploads/2016/01/Tiroi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1287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/>
              <a:t>	Чего в организме у новорождённого почти 270 штук, а у взрослого примерно 207?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13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0"/>
            <a:ext cx="4978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7200" b="1" i="1" dirty="0" smtClean="0">
                <a:solidFill>
                  <a:srgbClr val="002060"/>
                </a:solidFill>
              </a:rPr>
              <a:t>Костей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cdn01.ru/files/users/images/a7/f1/a7f12fbd0352ba0d6c0a2c07de8c6f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	 В стрессовом состоянии в организме человека вырабатываются опасные токсины. Каким образом, чаще всего не зависящим от человеческой воли, они выводятся из организма? </a:t>
            </a: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14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Масса этого органа составляет только 2% массы человеческого тела, но для работы ему требуется 15-20% насыщенной кислородом крови, которую сердце выталкивает при каждом сокращении. Если снабжение этого органа кровью прекращается хотя бы на 10 секунд, мы теряем сознание. </a:t>
            </a: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963"/>
            <a:ext cx="5194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№ 1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260648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 smtClean="0">
                <a:solidFill>
                  <a:srgbClr val="002060"/>
                </a:solidFill>
              </a:rPr>
              <a:t>Со слезами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cdn.omg-facts.com/2014/3/2/4b9f9499e4b33ea8308a347e5f84c4b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19268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51763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Мозг контролирует почти каждую функцию тела и разума.</a:t>
            </a:r>
            <a:br>
              <a:rPr lang="ru-RU" b="1" dirty="0" smtClean="0"/>
            </a:br>
            <a:r>
              <a:rPr lang="ru-RU" b="1" dirty="0" smtClean="0"/>
              <a:t>Если в утробе матери гипофиз </a:t>
            </a:r>
            <a:r>
              <a:rPr lang="ru-RU" b="1" dirty="0" smtClean="0"/>
              <a:t>ребенка поврежден </a:t>
            </a:r>
            <a:r>
              <a:rPr lang="ru-RU" b="1" dirty="0" smtClean="0"/>
              <a:t>(опухоль, недостаточный приток крови, неблагоприятные влияния радиации), он может усилить или, наоборот, уменьшить количество гормона роста (</a:t>
            </a:r>
            <a:r>
              <a:rPr lang="ru-RU" b="1" dirty="0" err="1" smtClean="0"/>
              <a:t>соматотропина</a:t>
            </a:r>
            <a:r>
              <a:rPr lang="ru-RU" b="1" dirty="0" smtClean="0"/>
              <a:t>) в организме растущего ребенка, в результате чего возникнет?</a:t>
            </a: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15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788024" y="1988840"/>
            <a:ext cx="37547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 smtClean="0">
                <a:solidFill>
                  <a:srgbClr val="002060"/>
                </a:solidFill>
              </a:rPr>
              <a:t>Карликовость </a:t>
            </a:r>
            <a:br>
              <a:rPr lang="ru-RU" sz="4400" b="1" i="1" dirty="0" smtClean="0">
                <a:solidFill>
                  <a:srgbClr val="002060"/>
                </a:solidFill>
              </a:rPr>
            </a:br>
            <a:r>
              <a:rPr lang="ru-RU" sz="4400" b="1" i="1" dirty="0" smtClean="0">
                <a:solidFill>
                  <a:srgbClr val="002060"/>
                </a:solidFill>
              </a:rPr>
              <a:t>или </a:t>
            </a:r>
            <a:br>
              <a:rPr lang="ru-RU" sz="4400" b="1" i="1" dirty="0" smtClean="0">
                <a:solidFill>
                  <a:srgbClr val="002060"/>
                </a:solidFill>
              </a:rPr>
            </a:br>
            <a:r>
              <a:rPr lang="ru-RU" sz="4400" b="1" i="1" dirty="0" smtClean="0">
                <a:solidFill>
                  <a:srgbClr val="002060"/>
                </a:solidFill>
              </a:rPr>
              <a:t>гигантизм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fs00.infourok.ru/images/doc/240/190125/1/hello_html_69d66eae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88640"/>
            <a:ext cx="446449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	Часть тела, количество которой не знает ни один владелец?</a:t>
            </a:r>
            <a:endParaRPr lang="ru-RU" sz="48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16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899592" y="1340768"/>
            <a:ext cx="3888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7200" b="1" i="1" dirty="0" smtClean="0">
                <a:solidFill>
                  <a:srgbClr val="002060"/>
                </a:solidFill>
              </a:rPr>
              <a:t>Волосы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pre11.deviantart.net/3562/th/pre/i/2012/328/0/5/png_hair_7_by_paradise234-d5m16s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6805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	Самый совершенный фильтр, созданный природой в организме человека?</a:t>
            </a:r>
            <a:endParaRPr lang="ru-RU" sz="44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17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0"/>
            <a:ext cx="4978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7200" b="1" i="1" dirty="0" smtClean="0">
                <a:solidFill>
                  <a:srgbClr val="002060"/>
                </a:solidFill>
              </a:rPr>
              <a:t>Почки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arcizlib.ru/imagis/pochki-2013-03-46623-lar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	Из чего, согласно Гиппократу, образуются первые зубы человека? </a:t>
            </a:r>
            <a:endParaRPr lang="ru-RU" sz="54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18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Из молока матери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mypresentation.ru/documents/eac7aff1af607841bbd9a9c074612965/img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776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«Лишнее слово»</a:t>
            </a:r>
          </a:p>
          <a:p>
            <a:pPr>
              <a:buNone/>
            </a:pPr>
            <a:r>
              <a:rPr lang="ru-RU" b="1" dirty="0" smtClean="0"/>
              <a:t>	В каждой группе слов найдите </a:t>
            </a:r>
            <a:r>
              <a:rPr lang="ru-RU" b="1" dirty="0" smtClean="0"/>
              <a:t>лишнее слово, </a:t>
            </a:r>
            <a:r>
              <a:rPr lang="ru-RU" b="1" dirty="0" smtClean="0"/>
              <a:t>по первым </a:t>
            </a:r>
            <a:r>
              <a:rPr lang="ru-RU" b="1" dirty="0" smtClean="0"/>
              <a:t>буквам которых </a:t>
            </a:r>
            <a:r>
              <a:rPr lang="ru-RU" b="1" dirty="0" smtClean="0"/>
              <a:t>составьте ответ: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							</a:t>
            </a:r>
            <a:r>
              <a:rPr lang="ru-RU" sz="3600" b="1" dirty="0" smtClean="0">
                <a:solidFill>
                  <a:srgbClr val="006600"/>
                </a:solidFill>
              </a:rPr>
              <a:t>2</a:t>
            </a:r>
            <a:endParaRPr lang="ru-RU" sz="36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Поперечнополосатая</a:t>
            </a:r>
            <a:r>
              <a:rPr lang="ru-RU" sz="3600" dirty="0" smtClean="0"/>
              <a:t>		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Лимфа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dirty="0" smtClean="0"/>
              <a:t>	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Гладкая					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Хрящевая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Костная					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Жировая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Сердечная				</a:t>
            </a:r>
            <a:r>
              <a:rPr lang="ru-RU" sz="3600" b="1" dirty="0" smtClean="0">
                <a:solidFill>
                  <a:srgbClr val="006600"/>
                </a:solidFill>
              </a:rPr>
              <a:t> Реснички</a:t>
            </a:r>
          </a:p>
          <a:p>
            <a:pPr>
              <a:buNone/>
            </a:pPr>
            <a:r>
              <a:rPr lang="ru-RU" dirty="0" smtClean="0"/>
              <a:t>			</a:t>
            </a:r>
            <a:br>
              <a:rPr lang="ru-RU" dirty="0" smtClean="0"/>
            </a:br>
            <a:r>
              <a:rPr lang="ru-RU" dirty="0" smtClean="0"/>
              <a:t>					</a:t>
            </a:r>
            <a:br>
              <a:rPr lang="ru-RU" dirty="0" smtClean="0"/>
            </a:br>
            <a:r>
              <a:rPr lang="ru-RU" dirty="0" smtClean="0"/>
              <a:t>					</a:t>
            </a:r>
            <a:br>
              <a:rPr lang="ru-RU" dirty="0" smtClean="0"/>
            </a:br>
            <a:r>
              <a:rPr lang="ru-RU" dirty="0" smtClean="0"/>
              <a:t>				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8864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19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81553"/>
            <a:ext cx="5194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6000" b="1" i="1" dirty="0" smtClean="0">
                <a:solidFill>
                  <a:srgbClr val="002060"/>
                </a:solidFill>
              </a:rPr>
              <a:t>МОЗГ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Интересные факты об организме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b="1" dirty="0" smtClean="0">
                <a:solidFill>
                  <a:srgbClr val="002060"/>
                </a:solidFill>
              </a:rPr>
              <a:t>	3						</a:t>
            </a:r>
            <a:r>
              <a:rPr lang="ru-RU" sz="3600" b="1" dirty="0" smtClean="0">
                <a:solidFill>
                  <a:srgbClr val="006600"/>
                </a:solidFill>
              </a:rPr>
              <a:t>4</a:t>
            </a:r>
            <a:endParaRPr lang="ru-RU" sz="3600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	Опора</a:t>
            </a:r>
            <a:r>
              <a:rPr lang="ru-RU" sz="3600" dirty="0" smtClean="0"/>
              <a:t>		</a:t>
            </a:r>
            <a:r>
              <a:rPr lang="ru-RU" sz="3600" dirty="0" smtClean="0">
                <a:solidFill>
                  <a:srgbClr val="006600"/>
                </a:solidFill>
              </a:rPr>
              <a:t> 		 </a:t>
            </a:r>
            <a:r>
              <a:rPr lang="ru-RU" sz="3600" b="1" dirty="0" smtClean="0">
                <a:solidFill>
                  <a:srgbClr val="006600"/>
                </a:solidFill>
              </a:rPr>
              <a:t>Кожный</a:t>
            </a:r>
            <a:r>
              <a:rPr lang="ru-RU" sz="3600" dirty="0" smtClean="0"/>
              <a:t>	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	Аксон				</a:t>
            </a:r>
            <a:r>
              <a:rPr lang="ru-RU" sz="3600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Волокнистая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	Нейрон			 </a:t>
            </a:r>
            <a:r>
              <a:rPr lang="ru-RU" sz="3600" b="1" dirty="0" smtClean="0">
                <a:solidFill>
                  <a:srgbClr val="006600"/>
                </a:solidFill>
              </a:rPr>
              <a:t>Кишечный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	Дендрит			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Выстилающий</a:t>
            </a:r>
            <a:endParaRPr lang="ru-RU" sz="3600" b="1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dirty="0" smtClean="0"/>
              <a:t>			</a:t>
            </a:r>
            <a:br>
              <a:rPr lang="ru-RU" dirty="0" smtClean="0"/>
            </a:br>
            <a:r>
              <a:rPr lang="ru-RU" dirty="0" smtClean="0"/>
              <a:t>					</a:t>
            </a:r>
            <a:br>
              <a:rPr lang="ru-RU" dirty="0" smtClean="0"/>
            </a:br>
            <a:r>
              <a:rPr lang="ru-RU" dirty="0" smtClean="0"/>
              <a:t>					</a:t>
            </a:r>
            <a:br>
              <a:rPr lang="ru-RU" dirty="0" smtClean="0"/>
            </a:br>
            <a:r>
              <a:rPr lang="ru-RU" dirty="0" smtClean="0"/>
              <a:t>					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8864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19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188640"/>
            <a:ext cx="49788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6600" b="1" i="1" dirty="0" smtClean="0">
                <a:solidFill>
                  <a:srgbClr val="002060"/>
                </a:solidFill>
              </a:rPr>
              <a:t>Кровь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transfusionfree.usc.edu/files/2013/12/red_blood_cells_flying_down_the_blood-stream.1920x1080.27592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«Лишнее слово»</a:t>
            </a:r>
          </a:p>
          <a:p>
            <a:pPr>
              <a:buNone/>
            </a:pPr>
            <a:r>
              <a:rPr lang="ru-RU" b="1" dirty="0" smtClean="0"/>
              <a:t>	В </a:t>
            </a:r>
            <a:r>
              <a:rPr lang="ru-RU" b="1" dirty="0" smtClean="0"/>
              <a:t>каждой группе слов найдите </a:t>
            </a:r>
            <a:r>
              <a:rPr lang="ru-RU" b="1" dirty="0" smtClean="0"/>
              <a:t>лишнее слово</a:t>
            </a:r>
            <a:r>
              <a:rPr lang="ru-RU" b="1" dirty="0" smtClean="0"/>
              <a:t>, по первым буквам </a:t>
            </a:r>
            <a:r>
              <a:rPr lang="ru-RU" b="1" dirty="0" smtClean="0"/>
              <a:t>которых </a:t>
            </a:r>
            <a:r>
              <a:rPr lang="ru-RU" b="1" dirty="0" smtClean="0"/>
              <a:t>составьте ответ:</a:t>
            </a:r>
          </a:p>
          <a:p>
            <a:pPr>
              <a:buNone/>
            </a:pPr>
            <a:r>
              <a:rPr lang="ru-RU" b="1" dirty="0" smtClean="0"/>
              <a:t>	1			2			</a:t>
            </a:r>
            <a:r>
              <a:rPr lang="ru-RU" b="1" dirty="0" smtClean="0"/>
              <a:t>3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b="1" dirty="0" smtClean="0">
                <a:solidFill>
                  <a:srgbClr val="000099"/>
                </a:solidFill>
              </a:rPr>
              <a:t>Трахея</a:t>
            </a:r>
            <a:r>
              <a:rPr lang="ru-RU" b="1" dirty="0" smtClean="0"/>
              <a:t>		 </a:t>
            </a:r>
            <a:r>
              <a:rPr lang="ru-RU" b="1" dirty="0" smtClean="0">
                <a:solidFill>
                  <a:srgbClr val="006600"/>
                </a:solidFill>
              </a:rPr>
              <a:t>Ребро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Гипофиз</a:t>
            </a: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000099"/>
                </a:solidFill>
              </a:rPr>
              <a:t>Дерма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Лопатка</a:t>
            </a:r>
            <a:r>
              <a:rPr lang="ru-RU" b="1" dirty="0" smtClean="0"/>
              <a:t>		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Легкое </a:t>
            </a:r>
            <a:r>
              <a:rPr lang="ru-RU" b="1" dirty="0" smtClean="0"/>
              <a:t>	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000099"/>
                </a:solidFill>
              </a:rPr>
              <a:t>Эпидермис</a:t>
            </a:r>
            <a:r>
              <a:rPr lang="ru-RU" b="1" dirty="0" smtClean="0"/>
              <a:t> 	</a:t>
            </a:r>
            <a:r>
              <a:rPr lang="ru-RU" b="1" dirty="0" smtClean="0">
                <a:solidFill>
                  <a:srgbClr val="006600"/>
                </a:solidFill>
              </a:rPr>
              <a:t> Аксон </a:t>
            </a:r>
            <a:r>
              <a:rPr lang="ru-RU" b="1" dirty="0" smtClean="0"/>
              <a:t>		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Надпочечник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99"/>
                </a:solidFill>
              </a:rPr>
              <a:t>Волос</a:t>
            </a:r>
            <a:r>
              <a:rPr lang="ru-RU" b="1" dirty="0" smtClean="0"/>
              <a:t> 		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Крестец</a:t>
            </a:r>
            <a:r>
              <a:rPr lang="ru-RU" b="1" dirty="0" smtClean="0"/>
              <a:t> </a:t>
            </a:r>
            <a:r>
              <a:rPr lang="ru-RU" b="1" dirty="0" smtClean="0"/>
              <a:t>		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Гипоталамус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20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76064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4			 5		</a:t>
            </a:r>
            <a:r>
              <a:rPr lang="ru-RU" b="1" dirty="0" smtClean="0"/>
              <a:t> </a:t>
            </a:r>
            <a:r>
              <a:rPr lang="ru-RU" b="1" dirty="0" smtClean="0"/>
              <a:t>    6		       7</a:t>
            </a: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Аорта</a:t>
            </a:r>
            <a:r>
              <a:rPr lang="ru-RU" sz="2800" b="1" dirty="0" smtClean="0"/>
              <a:t>	</a:t>
            </a:r>
            <a:r>
              <a:rPr lang="ru-RU" sz="2800" b="1" dirty="0" smtClean="0"/>
              <a:t> </a:t>
            </a:r>
            <a:r>
              <a:rPr lang="ru-RU" sz="2800" b="1" dirty="0" smtClean="0"/>
              <a:t>	 </a:t>
            </a:r>
            <a:r>
              <a:rPr lang="ru-RU" sz="2800" b="1" dirty="0" smtClean="0">
                <a:solidFill>
                  <a:srgbClr val="006600"/>
                </a:solidFill>
              </a:rPr>
              <a:t>Пищевод </a:t>
            </a:r>
            <a:r>
              <a:rPr lang="ru-RU" sz="2800" b="1" dirty="0" smtClean="0"/>
              <a:t>		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Ухо </a:t>
            </a:r>
            <a:r>
              <a:rPr lang="ru-RU" sz="2800" b="1" dirty="0" smtClean="0"/>
              <a:t>		</a:t>
            </a:r>
            <a:r>
              <a:rPr lang="ru-RU" sz="2800" b="1" dirty="0" smtClean="0"/>
              <a:t> </a:t>
            </a: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Дендрит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Артерия </a:t>
            </a:r>
            <a:r>
              <a:rPr lang="ru-RU" sz="2800" b="1" dirty="0" smtClean="0"/>
              <a:t>	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Мочевой </a:t>
            </a:r>
            <a:r>
              <a:rPr lang="ru-RU" sz="2800" b="1" dirty="0" smtClean="0">
                <a:solidFill>
                  <a:srgbClr val="006600"/>
                </a:solidFill>
              </a:rPr>
              <a:t>пузырь</a:t>
            </a: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Эритроцит</a:t>
            </a:r>
            <a:r>
              <a:rPr lang="ru-RU" sz="2800" b="1" dirty="0" smtClean="0"/>
              <a:t>  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Аксон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Альвеола</a:t>
            </a:r>
            <a:r>
              <a:rPr lang="ru-RU" sz="2800" b="1" dirty="0" smtClean="0"/>
              <a:t> </a:t>
            </a:r>
            <a:r>
              <a:rPr lang="ru-RU" sz="2800" b="1" dirty="0" smtClean="0"/>
              <a:t>	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Кишечник </a:t>
            </a:r>
            <a:r>
              <a:rPr lang="ru-RU" sz="2800" b="1" dirty="0" smtClean="0">
                <a:solidFill>
                  <a:srgbClr val="006600"/>
                </a:solidFill>
              </a:rPr>
              <a:t>	</a:t>
            </a:r>
            <a:r>
              <a:rPr lang="ru-RU" sz="2800" b="1" dirty="0" smtClean="0"/>
              <a:t> </a:t>
            </a:r>
            <a:r>
              <a:rPr lang="ru-RU" sz="2800" b="1" dirty="0" smtClean="0"/>
              <a:t>       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Кровь </a:t>
            </a:r>
            <a:r>
              <a:rPr lang="ru-RU" sz="2800" b="1" dirty="0" smtClean="0"/>
              <a:t>	 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Синапс 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000099"/>
                </a:solidFill>
              </a:rPr>
              <a:t>Артериола</a:t>
            </a:r>
            <a:r>
              <a:rPr lang="ru-RU" sz="2800" b="1" dirty="0" smtClean="0"/>
              <a:t> </a:t>
            </a: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006600"/>
                </a:solidFill>
              </a:rPr>
              <a:t>Желудок </a:t>
            </a:r>
            <a:r>
              <a:rPr lang="ru-RU" sz="2800" b="1" dirty="0" smtClean="0"/>
              <a:t>		</a:t>
            </a:r>
            <a:r>
              <a:rPr lang="ru-RU" sz="2800" b="1" dirty="0" smtClean="0"/>
              <a:t>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Тромбоцит</a:t>
            </a:r>
            <a:r>
              <a:rPr lang="ru-RU" sz="2800" b="1" dirty="0" smtClean="0"/>
              <a:t>  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Семенник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/>
              <a:t> </a:t>
            </a:r>
            <a:r>
              <a:rPr lang="ru-RU" b="1" dirty="0" smtClean="0"/>
              <a:t>		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331640" y="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20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475656" y="188640"/>
            <a:ext cx="4978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5400" b="1" i="1" dirty="0" smtClean="0">
                <a:solidFill>
                  <a:srgbClr val="002060"/>
                </a:solidFill>
              </a:rPr>
              <a:t>Таламус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1026" name="AutoShape 2" descr="https://classconnection.s3.amazonaws.com/527/flashcards/4728527/png/screen_shot_2014-02-24_at_90205_pm-144673522DF371FBE1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Света\Desktop\screen_shot_2014-02-24_at_90205_pm-144673522DF371FBE1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40149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/>
              <a:t>	Какая часть скелета напоминает о неволе? </a:t>
            </a:r>
            <a:endParaRPr lang="ru-RU" sz="60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2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2008"/>
            <a:ext cx="7715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6600" b="1" dirty="0" smtClean="0">
                <a:solidFill>
                  <a:srgbClr val="002060"/>
                </a:solidFill>
              </a:rPr>
              <a:t>Грудная клетка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а\Desktop\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2"/>
            <a:ext cx="4392488" cy="478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	</a:t>
            </a:r>
            <a:r>
              <a:rPr lang="ru-RU" sz="5400" b="1" dirty="0" smtClean="0"/>
              <a:t>Какой орган организма человека является «химической лабораторией»? </a:t>
            </a:r>
            <a:endParaRPr lang="ru-RU" sz="54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3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188640"/>
            <a:ext cx="4978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7200" b="1" i="1" dirty="0" smtClean="0">
                <a:solidFill>
                  <a:srgbClr val="002060"/>
                </a:solidFill>
              </a:rPr>
              <a:t>ПЕЧЕНЬ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://new-variant.ru/wp-content/uploads/2015/12/11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/>
              <a:t>	В какую сумку нельзя ничего положить? </a:t>
            </a:r>
            <a:endParaRPr lang="ru-RU" sz="5400" b="1" dirty="0"/>
          </a:p>
        </p:txBody>
      </p:sp>
      <p:sp>
        <p:nvSpPr>
          <p:cNvPr id="4" name="Прямоугольник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4970"/>
            <a:ext cx="49788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4400" b="1" i="1" dirty="0">
                <a:solidFill>
                  <a:srgbClr val="002060"/>
                </a:solidFill>
              </a:rPr>
              <a:t>ВОПРОС </a:t>
            </a:r>
            <a:r>
              <a:rPr lang="ru-RU" sz="4400" b="1" i="1" dirty="0" smtClean="0">
                <a:solidFill>
                  <a:srgbClr val="002060"/>
                </a:solidFill>
              </a:rPr>
              <a:t>№ 4 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X-RA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X-RAY</Template>
  <TotalTime>191</TotalTime>
  <Words>218</Words>
  <Application>Microsoft Office PowerPoint</Application>
  <PresentationFormat>Экран (4:3)</PresentationFormat>
  <Paragraphs>94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X-RAY</vt:lpstr>
      <vt:lpstr>Интеллектуальная игра 8 класс   </vt:lpstr>
      <vt:lpstr>Правила игры</vt:lpstr>
      <vt:lpstr>ВОПРОС № 1 </vt:lpstr>
      <vt:lpstr>МОЗГ</vt:lpstr>
      <vt:lpstr>ВОПРОС № 2  </vt:lpstr>
      <vt:lpstr>Грудная клетка</vt:lpstr>
      <vt:lpstr>ВОПРОС № 3  </vt:lpstr>
      <vt:lpstr>ПЕЧЕНЬ</vt:lpstr>
      <vt:lpstr>ВОПРОС № 4  </vt:lpstr>
      <vt:lpstr>Слайд 10</vt:lpstr>
      <vt:lpstr>ВОПРОС № 5  </vt:lpstr>
      <vt:lpstr>МИМИЧЕСКИЕ МЫШЦЫ</vt:lpstr>
      <vt:lpstr>ВОПРОС № 6  </vt:lpstr>
      <vt:lpstr>Илья  Ильич Мечников</vt:lpstr>
      <vt:lpstr>ВОПРОС № 7  </vt:lpstr>
      <vt:lpstr>Шея</vt:lpstr>
      <vt:lpstr>ВОПРОС № 8   </vt:lpstr>
      <vt:lpstr>Меланин</vt:lpstr>
      <vt:lpstr>ВОПРОС № 9  </vt:lpstr>
      <vt:lpstr>Слайд 20</vt:lpstr>
      <vt:lpstr>ВОПРОС № 10  </vt:lpstr>
      <vt:lpstr>Гладкая мускулатура</vt:lpstr>
      <vt:lpstr>ВОПРОС № 11  </vt:lpstr>
      <vt:lpstr>Легкие</vt:lpstr>
      <vt:lpstr>ВОПРОС № 12  </vt:lpstr>
      <vt:lpstr>Щитовидная железа</vt:lpstr>
      <vt:lpstr>ВОПРОС № 13  </vt:lpstr>
      <vt:lpstr>Костей</vt:lpstr>
      <vt:lpstr>ВОПРОС № 14  </vt:lpstr>
      <vt:lpstr>Со слезами</vt:lpstr>
      <vt:lpstr>ВОПРОС № 15  </vt:lpstr>
      <vt:lpstr>Карликовость  или  гигантизм</vt:lpstr>
      <vt:lpstr>ВОПРОС № 16  </vt:lpstr>
      <vt:lpstr>Волосы</vt:lpstr>
      <vt:lpstr>ВОПРОС № 17  </vt:lpstr>
      <vt:lpstr>Почки</vt:lpstr>
      <vt:lpstr>ВОПРОС № 18  </vt:lpstr>
      <vt:lpstr>Из молока матери</vt:lpstr>
      <vt:lpstr>ВОПРОС № 19  </vt:lpstr>
      <vt:lpstr>ВОПРОС № 19  </vt:lpstr>
      <vt:lpstr>Кровь</vt:lpstr>
      <vt:lpstr>ВОПРОС № 20  </vt:lpstr>
      <vt:lpstr>ВОПРОС № 20  </vt:lpstr>
      <vt:lpstr>Таламус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22</cp:revision>
  <dcterms:created xsi:type="dcterms:W3CDTF">2016-03-26T16:23:57Z</dcterms:created>
  <dcterms:modified xsi:type="dcterms:W3CDTF">2016-03-27T13:46:22Z</dcterms:modified>
</cp:coreProperties>
</file>