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9" r:id="rId23"/>
    <p:sldId id="268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5720A-B2A3-43BE-AF2A-4785CE9B47C0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BD7B9-7AB1-4332-A89F-88C804978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0B0E56-0410-44C6-A998-12C383A9DCFA}" type="datetime10">
              <a:rPr lang="ru-RU" smtClean="0"/>
              <a:t>19:40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7AF499-CDD2-418A-9887-427A2B9C0687}" type="datetime10">
              <a:rPr lang="ru-RU" smtClean="0"/>
              <a:t>19:40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3D53-9F3E-448E-8AA1-EF341B4715C3}" type="datetime10">
              <a:rPr lang="ru-RU" smtClean="0"/>
              <a:t>19:40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296E28-A713-40C4-BFF8-52E64C606ECC}" type="datetime10">
              <a:rPr lang="ru-RU" smtClean="0"/>
              <a:t>19:40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CB2B9-2063-444D-983F-82B8AF235F34}" type="datetime10">
              <a:rPr lang="ru-RU" smtClean="0"/>
              <a:t>19:40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81788-11F8-49B7-8590-16A72EE2DC45}" type="datetime10">
              <a:rPr lang="ru-RU" smtClean="0"/>
              <a:t>19:40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CE0AA-C4A3-445E-A0C0-C2B94D6290A3}" type="datetime10">
              <a:rPr lang="ru-RU" smtClean="0"/>
              <a:t>19:40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9C10F-3EC4-48C1-A516-16C2C6E54DA1}" type="datetime10">
              <a:rPr lang="ru-RU" smtClean="0"/>
              <a:t>19:40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1A341-1CDA-44E1-A0B1-42A67A9C1FAF}" type="datetime10">
              <a:rPr lang="ru-RU" smtClean="0"/>
              <a:t>19:40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A87AA5-89DB-4677-A49C-B36663D8EE2F}" type="datetime10">
              <a:rPr lang="ru-RU" smtClean="0"/>
              <a:t>19:40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0E42F-3319-4771-B6F7-F0C5928C722B}" type="datetime10">
              <a:rPr lang="ru-RU" smtClean="0"/>
              <a:t>19:40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BF45B24-2DDD-4432-8782-5DC683D6CD38}" type="datetime10">
              <a:rPr lang="ru-RU" smtClean="0"/>
              <a:t>19:40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848" y="732680"/>
            <a:ext cx="7406640" cy="1472184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dirty="0"/>
              <a:t>"Математика – гимнастика ума"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(</a:t>
            </a:r>
            <a:r>
              <a:rPr lang="ru-RU" sz="3100" dirty="0"/>
              <a:t>А. В. Суворов)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BB5D-F474-4496-B3AF-9CD4296BF047}" type="datetime10">
              <a:rPr lang="ru-RU" smtClean="0"/>
              <a:t>19:40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9826"/>
            <a:ext cx="7561584" cy="66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259632" y="1196752"/>
            <a:ext cx="554038" cy="554038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4381" y="188640"/>
            <a:ext cx="87733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7C31-8A1E-46CC-9E43-DB07FFDC4014}" type="datetime10">
              <a:rPr lang="ru-RU" smtClean="0"/>
              <a:t>19:40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r="6245"/>
          <a:stretch/>
        </p:blipFill>
        <p:spPr bwMode="auto">
          <a:xfrm>
            <a:off x="1259632" y="132034"/>
            <a:ext cx="7488832" cy="641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644008" y="5107211"/>
            <a:ext cx="554038" cy="554037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EE61-314D-4578-B88A-0B9757DBFC23}" type="datetime10">
              <a:rPr lang="ru-RU" smtClean="0"/>
              <a:t>19:40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" b="33412"/>
          <a:stretch>
            <a:fillRect/>
          </a:stretch>
        </p:blipFill>
        <p:spPr bwMode="auto">
          <a:xfrm>
            <a:off x="251520" y="404664"/>
            <a:ext cx="619868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013"/>
          <a:stretch/>
        </p:blipFill>
        <p:spPr bwMode="auto">
          <a:xfrm>
            <a:off x="5946146" y="743534"/>
            <a:ext cx="3018342" cy="282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r="3734"/>
          <a:stretch/>
        </p:blipFill>
        <p:spPr bwMode="auto">
          <a:xfrm>
            <a:off x="6197502" y="3573016"/>
            <a:ext cx="2911002" cy="283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58011" y="1484908"/>
            <a:ext cx="504825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ea typeface="Gungsuh" pitchFamily="18" charset="-127"/>
                <a:cs typeface="Miriam" pitchFamily="34" charset="-79"/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8011" y="1988145"/>
            <a:ext cx="504825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ea typeface="Gungsuh" pitchFamily="18" charset="-127"/>
                <a:cs typeface="Miriam" pitchFamily="34" charset="-79"/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58011" y="2492970"/>
            <a:ext cx="504825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ea typeface="Gungsuh" pitchFamily="18" charset="-127"/>
                <a:cs typeface="Miriam" pitchFamily="34" charset="-79"/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513" y="476672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2EF0-49AB-44F4-B5A5-0FB87887A17C}" type="datetime10">
              <a:rPr lang="ru-RU" smtClean="0"/>
              <a:t>19:40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368" y="-27384"/>
            <a:ext cx="749808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Квадратичная функция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y = ax</a:t>
            </a:r>
            <a:r>
              <a:rPr lang="en-US" i="1" baseline="30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+ </a:t>
            </a:r>
            <a:r>
              <a:rPr lang="en-US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bx</a:t>
            </a:r>
            <a:r>
              <a:rPr lang="en-US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+ c</a:t>
            </a:r>
            <a:endParaRPr lang="ru-RU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3" r="3447"/>
          <a:stretch/>
        </p:blipFill>
        <p:spPr bwMode="auto">
          <a:xfrm>
            <a:off x="1475657" y="1369373"/>
            <a:ext cx="7355828" cy="529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259632" y="5373216"/>
            <a:ext cx="594757" cy="555625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16016" y="314096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88024" y="306024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(0; </a:t>
            </a:r>
            <a:r>
              <a:rPr lang="en-US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</a:t>
            </a:r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endParaRPr lang="ru-RU" sz="3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364502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 &lt; 0 </a:t>
            </a:r>
            <a:endParaRPr lang="ru-RU" sz="3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120172" y="3258541"/>
            <a:ext cx="64807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948264" y="306024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 &lt; 0 </a:t>
            </a:r>
            <a:endParaRPr lang="ru-RU" sz="3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369372"/>
            <a:ext cx="8064896" cy="5444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CB53-B2FE-4202-89FD-6F3C3AB03AE8}" type="datetime10">
              <a:rPr lang="ru-RU" smtClean="0"/>
              <a:t>19:40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/>
      <p:bldP spid="7" grpId="0"/>
      <p:bldP spid="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58" y="44624"/>
            <a:ext cx="7307882" cy="677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369020" y="1041632"/>
            <a:ext cx="650128" cy="587168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88640"/>
            <a:ext cx="87733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A268-398E-4DF5-8EC8-8509974B8D10}" type="datetime10">
              <a:rPr lang="ru-RU" smtClean="0"/>
              <a:t>19:40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7704856" cy="5262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119675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 = 2</a:t>
            </a:r>
            <a:endParaRPr lang="ru-RU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61860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 = 0,5</a:t>
            </a:r>
            <a:endParaRPr lang="ru-RU" sz="2800" b="1" i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8367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Georgia" panose="02040502050405020303" pitchFamily="18" charset="0"/>
              </a:rPr>
              <a:t>а = 1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63DB-BFF5-4376-AF89-B50A91765EC9}" type="datetime10">
              <a:rPr lang="ru-RU" smtClean="0"/>
              <a:t>19:40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05273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anose="02040502050405020303" pitchFamily="18" charset="0"/>
              </a:rPr>
              <a:t>Вершина параболы: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88566" y="1988840"/>
                <a:ext cx="3437031" cy="1670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66" y="1988840"/>
                <a:ext cx="3437031" cy="16707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619672" y="4077072"/>
                <a:ext cx="3499420" cy="1010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5400" dirty="0" smtClean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)</a:t>
                </a:r>
                <a:endParaRPr lang="ru-RU" sz="5400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77072"/>
                <a:ext cx="3499420" cy="1010341"/>
              </a:xfrm>
              <a:prstGeom prst="rect">
                <a:avLst/>
              </a:prstGeom>
              <a:blipFill rotWithShape="1">
                <a:blip r:embed="rId3"/>
                <a:stretch>
                  <a:fillRect t="-18072" r="-8188" b="-25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702-E9AA-46D1-BDFE-BE8626205A30}" type="datetime10">
              <a:rPr lang="ru-RU" smtClean="0"/>
              <a:t>19:40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4" r="1975"/>
          <a:stretch/>
        </p:blipFill>
        <p:spPr bwMode="auto">
          <a:xfrm>
            <a:off x="1043608" y="476672"/>
            <a:ext cx="7992888" cy="541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921619" y="5445224"/>
            <a:ext cx="554037" cy="555625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B6B4-2C6C-494F-9E70-521D8C1E76D8}" type="datetime10">
              <a:rPr lang="ru-RU" smtClean="0"/>
              <a:t>19:40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" b="1666"/>
          <a:stretch/>
        </p:blipFill>
        <p:spPr bwMode="auto">
          <a:xfrm>
            <a:off x="1547665" y="116632"/>
            <a:ext cx="6696744" cy="66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799961" y="3746198"/>
            <a:ext cx="636135" cy="546898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4624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02BE-79F2-4E2F-85E6-DAF9230D7E80}" type="datetime10">
              <a:rPr lang="ru-RU" smtClean="0"/>
              <a:t>19:40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0045"/>
            <a:ext cx="7056784" cy="634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772816"/>
            <a:ext cx="1296144" cy="43204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6143531"/>
            <a:ext cx="1296144" cy="43204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AC23-2AC6-42FE-B7B8-402DBA325E5B}" type="datetime10">
              <a:rPr lang="ru-RU" smtClean="0"/>
              <a:t>19:40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01664"/>
            <a:ext cx="6481142" cy="646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692275" y="3789363"/>
            <a:ext cx="554038" cy="554037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9095" y="404664"/>
            <a:ext cx="842665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613E-5617-41D4-953A-A6EF30DAFC47}" type="datetime10">
              <a:rPr lang="ru-RU" smtClean="0"/>
              <a:t>19:40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 copy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/>
          <a:stretch/>
        </p:blipFill>
        <p:spPr bwMode="auto">
          <a:xfrm>
            <a:off x="1056564" y="836712"/>
            <a:ext cx="797993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4725144"/>
            <a:ext cx="3096344" cy="432048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47AC-D3B4-49D8-95F6-CB4CF7507FA9}" type="datetime10">
              <a:rPr lang="ru-RU" smtClean="0"/>
              <a:t>19:40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22710"/>
            <a:ext cx="7714104" cy="344239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Тест по теме:</a:t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>«Функции и их графики»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4C06-3FFD-41BA-804F-BFC1E6185E66}" type="datetime10">
              <a:rPr lang="ru-RU" smtClean="0"/>
              <a:t>19:40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Решение задания № 23</a:t>
            </a:r>
            <a:endParaRPr lang="ru-RU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5616" y="1772816"/>
                <a:ext cx="7776864" cy="3150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latin typeface="Georgia" panose="02040502050405020303" pitchFamily="18" charset="0"/>
                  </a:rPr>
                  <a:t>Постройте график функции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     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32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3200" i="1">
                              <a:latin typeface="Cambria Math"/>
                            </a:rPr>
                            <m:t>−5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latin typeface="Cambria Math"/>
                            </a:rPr>
                            <m:t>+4</m:t>
                          </m:r>
                        </m:num>
                        <m:den>
                          <m:r>
                            <a:rPr lang="ru-RU" sz="3200" i="1">
                              <a:latin typeface="Cambria Math"/>
                            </a:rPr>
                            <m:t>(</m:t>
                          </m:r>
                          <m:r>
                            <a:rPr lang="ru-RU" sz="3200" i="1">
                              <a:latin typeface="Cambria Math"/>
                            </a:rPr>
                            <m:t>𝑥</m:t>
                          </m:r>
                          <m:r>
                            <a:rPr lang="ru-RU" sz="3200" i="1">
                              <a:latin typeface="Cambria Math"/>
                            </a:rPr>
                            <m:t>+1)(</m:t>
                          </m:r>
                          <m:r>
                            <a:rPr lang="ru-RU" sz="3200" i="1">
                              <a:latin typeface="Cambria Math"/>
                            </a:rPr>
                            <m:t>𝑥</m:t>
                          </m:r>
                          <m:r>
                            <a:rPr lang="ru-RU" sz="3200" i="1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ru-RU" sz="3200" dirty="0" smtClean="0">
                  <a:latin typeface="Georgia" panose="02040502050405020303" pitchFamily="18" charset="0"/>
                </a:endParaRPr>
              </a:p>
              <a:p>
                <a:r>
                  <a:rPr lang="ru-RU" sz="3200" dirty="0" smtClean="0">
                    <a:latin typeface="Georgia" panose="02040502050405020303" pitchFamily="18" charset="0"/>
                  </a:rPr>
                  <a:t>и определите, при каких значениях  </a:t>
                </a:r>
                <a:r>
                  <a:rPr lang="ru-RU" sz="3200" b="1" i="1" dirty="0" smtClean="0">
                    <a:latin typeface="Georgia" panose="02040502050405020303" pitchFamily="18" charset="0"/>
                  </a:rPr>
                  <a:t>с</a:t>
                </a:r>
                <a:r>
                  <a:rPr lang="ru-RU" sz="3200" dirty="0" smtClean="0">
                    <a:latin typeface="Georgia" panose="02040502050405020303" pitchFamily="18" charset="0"/>
                  </a:rPr>
                  <a:t> прямая  </a:t>
                </a:r>
                <a:r>
                  <a:rPr lang="en-US" sz="3200" b="1" i="1" dirty="0" smtClean="0">
                    <a:latin typeface="Georgia" panose="02040502050405020303" pitchFamily="18" charset="0"/>
                  </a:rPr>
                  <a:t>y = </a:t>
                </a:r>
                <a:r>
                  <a:rPr lang="ru-RU" sz="3200" b="1" i="1" dirty="0" smtClean="0">
                    <a:latin typeface="Georgia" panose="02040502050405020303" pitchFamily="18" charset="0"/>
                  </a:rPr>
                  <a:t>с  </a:t>
                </a:r>
                <a:r>
                  <a:rPr lang="ru-RU" sz="3200" dirty="0" smtClean="0">
                    <a:latin typeface="Georgia" panose="02040502050405020303" pitchFamily="18" charset="0"/>
                  </a:rPr>
                  <a:t>имеет  с  графиком функции только одну общую точку.</a:t>
                </a:r>
                <a:endParaRPr lang="ru-RU" sz="32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772816"/>
                <a:ext cx="7776864" cy="3150158"/>
              </a:xfrm>
              <a:prstGeom prst="rect">
                <a:avLst/>
              </a:prstGeom>
              <a:blipFill rotWithShape="1">
                <a:blip r:embed="rId2"/>
                <a:stretch>
                  <a:fillRect l="-1959" t="-2321" b="-5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55976" y="2636912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= </a:t>
            </a:r>
            <a:r>
              <a:rPr lang="en-US" sz="2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(x + 2)(x – 1) = x</a:t>
            </a:r>
            <a:r>
              <a:rPr lang="en-US" sz="2600" b="1" i="1" baseline="30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en-US" sz="2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+ x - 2 </a:t>
            </a:r>
            <a:endParaRPr lang="ru-RU" sz="2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B47-C7F1-46E9-BBCE-27558A2A1C3F}" type="datetime10">
              <a:rPr lang="ru-RU" smtClean="0"/>
              <a:t>19:40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97768"/>
            <a:ext cx="7498080" cy="1143000"/>
          </a:xfrm>
        </p:spPr>
        <p:txBody>
          <a:bodyPr/>
          <a:lstStyle/>
          <a:p>
            <a:r>
              <a:rPr lang="ru-RU" b="1" dirty="0" smtClean="0">
                <a:latin typeface="Georgia" panose="02040502050405020303" pitchFamily="18" charset="0"/>
              </a:rPr>
              <a:t>Ответы к тесту</a:t>
            </a:r>
            <a:endParaRPr lang="ru-RU" b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66179"/>
              </p:ext>
            </p:extLst>
          </p:nvPr>
        </p:nvGraphicFramePr>
        <p:xfrm>
          <a:off x="1187624" y="1337176"/>
          <a:ext cx="7704856" cy="51465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6214"/>
                <a:gridCol w="1926214"/>
                <a:gridCol w="1926214"/>
                <a:gridCol w="1926214"/>
              </a:tblGrid>
              <a:tr h="72059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№ задания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ответ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№ задания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ответ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720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anose="02040502050405020303" pitchFamily="18" charset="0"/>
                        </a:rPr>
                        <a:t>1)</a:t>
                      </a:r>
                      <a:endParaRPr lang="ru-RU" sz="36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231</a:t>
                      </a:r>
                      <a:endParaRPr lang="ru-RU" sz="36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anose="02040502050405020303" pitchFamily="18" charset="0"/>
                        </a:rPr>
                        <a:t>7)</a:t>
                      </a:r>
                      <a:endParaRPr lang="ru-RU" sz="36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312</a:t>
                      </a:r>
                      <a:endParaRPr lang="ru-RU" sz="36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720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anose="02040502050405020303" pitchFamily="18" charset="0"/>
                        </a:rPr>
                        <a:t>2)</a:t>
                      </a:r>
                      <a:endParaRPr lang="ru-RU" sz="36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432</a:t>
                      </a:r>
                      <a:endParaRPr lang="ru-RU" sz="36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anose="02040502050405020303" pitchFamily="18" charset="0"/>
                        </a:rPr>
                        <a:t>8)</a:t>
                      </a:r>
                      <a:endParaRPr lang="ru-RU" sz="36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413</a:t>
                      </a:r>
                      <a:endParaRPr lang="ru-RU" sz="36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720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anose="02040502050405020303" pitchFamily="18" charset="0"/>
                        </a:rPr>
                        <a:t>3)</a:t>
                      </a:r>
                      <a:endParaRPr lang="ru-RU" sz="36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312</a:t>
                      </a:r>
                      <a:endParaRPr lang="ru-RU" sz="36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anose="02040502050405020303" pitchFamily="18" charset="0"/>
                        </a:rPr>
                        <a:t>9)</a:t>
                      </a:r>
                      <a:endParaRPr lang="ru-RU" sz="36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241</a:t>
                      </a:r>
                      <a:endParaRPr lang="ru-RU" sz="36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720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anose="02040502050405020303" pitchFamily="18" charset="0"/>
                        </a:rPr>
                        <a:t>4)</a:t>
                      </a:r>
                      <a:endParaRPr lang="ru-RU" sz="36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243</a:t>
                      </a:r>
                      <a:endParaRPr lang="ru-RU" sz="36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anose="02040502050405020303" pitchFamily="18" charset="0"/>
                        </a:rPr>
                        <a:t>10)</a:t>
                      </a:r>
                      <a:endParaRPr lang="ru-RU" sz="36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3</a:t>
                      </a:r>
                      <a:endParaRPr lang="ru-RU" sz="36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720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anose="02040502050405020303" pitchFamily="18" charset="0"/>
                        </a:rPr>
                        <a:t>5)</a:t>
                      </a:r>
                      <a:endParaRPr lang="ru-RU" sz="36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421</a:t>
                      </a:r>
                      <a:endParaRPr lang="ru-RU" sz="36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anose="02040502050405020303" pitchFamily="18" charset="0"/>
                        </a:rPr>
                        <a:t>11)</a:t>
                      </a:r>
                      <a:endParaRPr lang="ru-RU" sz="36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4</a:t>
                      </a:r>
                      <a:endParaRPr lang="ru-RU" sz="36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720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anose="02040502050405020303" pitchFamily="18" charset="0"/>
                        </a:rPr>
                        <a:t>6)</a:t>
                      </a:r>
                      <a:endParaRPr lang="ru-RU" sz="36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413</a:t>
                      </a:r>
                      <a:endParaRPr lang="ru-RU" sz="36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Georgia" panose="02040502050405020303" pitchFamily="18" charset="0"/>
                        </a:rPr>
                        <a:t>12)</a:t>
                      </a:r>
                      <a:endParaRPr lang="ru-RU" sz="36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spc="12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126</a:t>
                      </a:r>
                      <a:endParaRPr lang="ru-RU" sz="3600" b="1" spc="120" baseline="0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F56B-26DE-46D3-893F-F86C9A42706E}" type="datetime10">
              <a:rPr lang="ru-RU" smtClean="0"/>
              <a:t>19:40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Решение задания № 23</a:t>
            </a:r>
            <a:endParaRPr lang="ru-RU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5616" y="1772816"/>
                <a:ext cx="7776864" cy="3150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latin typeface="Georgia" panose="02040502050405020303" pitchFamily="18" charset="0"/>
                  </a:rPr>
                  <a:t>Постройте график функции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     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32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3200" i="1">
                              <a:latin typeface="Cambria Math"/>
                            </a:rPr>
                            <m:t>−5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latin typeface="Cambria Math"/>
                            </a:rPr>
                            <m:t>+4</m:t>
                          </m:r>
                        </m:num>
                        <m:den>
                          <m:r>
                            <a:rPr lang="ru-RU" sz="3200" i="1">
                              <a:latin typeface="Cambria Math"/>
                            </a:rPr>
                            <m:t>(</m:t>
                          </m:r>
                          <m:r>
                            <a:rPr lang="ru-RU" sz="3200" i="1">
                              <a:latin typeface="Cambria Math"/>
                            </a:rPr>
                            <m:t>𝑥</m:t>
                          </m:r>
                          <m:r>
                            <a:rPr lang="ru-RU" sz="3200" i="1">
                              <a:latin typeface="Cambria Math"/>
                            </a:rPr>
                            <m:t>+1)(</m:t>
                          </m:r>
                          <m:r>
                            <a:rPr lang="ru-RU" sz="3200" i="1">
                              <a:latin typeface="Cambria Math"/>
                            </a:rPr>
                            <m:t>𝑥</m:t>
                          </m:r>
                          <m:r>
                            <a:rPr lang="ru-RU" sz="3200" i="1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ru-RU" sz="3200" dirty="0" smtClean="0">
                  <a:latin typeface="Georgia" panose="02040502050405020303" pitchFamily="18" charset="0"/>
                </a:endParaRPr>
              </a:p>
              <a:p>
                <a:r>
                  <a:rPr lang="ru-RU" sz="3200" dirty="0" smtClean="0">
                    <a:latin typeface="Georgia" panose="02040502050405020303" pitchFamily="18" charset="0"/>
                  </a:rPr>
                  <a:t>и определите, при каких значениях  </a:t>
                </a:r>
                <a:r>
                  <a:rPr lang="ru-RU" sz="3200" b="1" i="1" dirty="0" smtClean="0">
                    <a:latin typeface="Georgia" panose="02040502050405020303" pitchFamily="18" charset="0"/>
                  </a:rPr>
                  <a:t>с</a:t>
                </a:r>
                <a:r>
                  <a:rPr lang="ru-RU" sz="3200" dirty="0" smtClean="0">
                    <a:latin typeface="Georgia" panose="02040502050405020303" pitchFamily="18" charset="0"/>
                  </a:rPr>
                  <a:t> прямая  </a:t>
                </a:r>
                <a:r>
                  <a:rPr lang="en-US" sz="3200" b="1" i="1" dirty="0" smtClean="0">
                    <a:latin typeface="Georgia" panose="02040502050405020303" pitchFamily="18" charset="0"/>
                  </a:rPr>
                  <a:t>y = </a:t>
                </a:r>
                <a:r>
                  <a:rPr lang="ru-RU" sz="3200" b="1" i="1" dirty="0" smtClean="0">
                    <a:latin typeface="Georgia" panose="02040502050405020303" pitchFamily="18" charset="0"/>
                  </a:rPr>
                  <a:t>с  </a:t>
                </a:r>
                <a:r>
                  <a:rPr lang="ru-RU" sz="3200" dirty="0" smtClean="0">
                    <a:latin typeface="Georgia" panose="02040502050405020303" pitchFamily="18" charset="0"/>
                  </a:rPr>
                  <a:t>имеет  с  графиком функции только одну общую точку.</a:t>
                </a:r>
                <a:endParaRPr lang="ru-RU" sz="32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772816"/>
                <a:ext cx="7776864" cy="3150158"/>
              </a:xfrm>
              <a:prstGeom prst="rect">
                <a:avLst/>
              </a:prstGeom>
              <a:blipFill rotWithShape="1">
                <a:blip r:embed="rId2"/>
                <a:stretch>
                  <a:fillRect l="-1959" t="-2321" b="-5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55976" y="2636912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= </a:t>
            </a:r>
            <a:r>
              <a:rPr lang="en-US" sz="2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(x + 2)(x – 1) = x</a:t>
            </a:r>
            <a:r>
              <a:rPr lang="en-US" sz="2600" b="1" i="1" baseline="30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en-US" sz="2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+ x - 2 </a:t>
            </a:r>
            <a:endParaRPr lang="ru-RU" sz="26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30120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Ответ:   -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</a:t>
            </a:r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,25;    -2;     4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98C7-02FF-4F10-9402-5C11F3B2779F}" type="datetime10">
              <a:rPr lang="ru-RU" smtClean="0"/>
              <a:t>19:40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4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3225"/>
            <a:ext cx="6048375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522019" y="3717032"/>
            <a:ext cx="554037" cy="555625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04664"/>
            <a:ext cx="842665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61EA-C8EB-4C72-B5F1-8B14E34538D9}" type="datetime10">
              <a:rPr lang="ru-RU" smtClean="0"/>
              <a:t>19:40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298225"/>
            <a:ext cx="6407993" cy="615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522019" y="3645024"/>
            <a:ext cx="576835" cy="554037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3071" y="476672"/>
            <a:ext cx="87733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4593-1FC6-41F7-AC8D-6D1B77900E96}" type="datetime10">
              <a:rPr lang="ru-RU" smtClean="0"/>
              <a:t>19:40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0050"/>
            <a:ext cx="5761037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76700"/>
            <a:ext cx="19351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813" y="3213100"/>
            <a:ext cx="625475" cy="6254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ea typeface="Gungsuh" pitchFamily="18" charset="-127"/>
                <a:cs typeface="Miriam" pitchFamily="34" charset="-79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08850" y="3141663"/>
            <a:ext cx="625475" cy="6254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ea typeface="Gungsuh" pitchFamily="18" charset="-127"/>
                <a:cs typeface="Miriam" pitchFamily="34" charset="-79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6238" y="5589588"/>
            <a:ext cx="625475" cy="6254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ea typeface="Gungsuh" pitchFamily="18" charset="-127"/>
                <a:cs typeface="Miriam" pitchFamily="34" charset="-79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1103" y="476672"/>
            <a:ext cx="842665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01013" y="5107781"/>
            <a:ext cx="123737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E0F6-FD84-484A-92D3-F4110FCF6D4D}" type="datetime10">
              <a:rPr lang="ru-RU" smtClean="0"/>
              <a:t>19:40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>
            <a:spLocks noGrp="1"/>
          </p:cNvSpPr>
          <p:nvPr>
            <p:ph type="title"/>
          </p:nvPr>
        </p:nvSpPr>
        <p:spPr>
          <a:xfrm>
            <a:off x="1141836" y="413784"/>
            <a:ext cx="7894660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График какой из перечисленных ниже  функций  изображен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на рисунке?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6" name="Содержимое 8"/>
          <p:cNvSpPr>
            <a:spLocks noGrp="1"/>
          </p:cNvSpPr>
          <p:nvPr>
            <p:ph idx="1"/>
          </p:nvPr>
        </p:nvSpPr>
        <p:spPr>
          <a:xfrm>
            <a:off x="971600" y="2287413"/>
            <a:ext cx="39604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Georgia" panose="02040502050405020303" pitchFamily="18" charset="0"/>
              </a:rPr>
              <a:t>1. </a:t>
            </a:r>
            <a:r>
              <a:rPr lang="en-US" sz="4000" b="1" dirty="0" smtClean="0">
                <a:latin typeface="Georgia" panose="02040502050405020303" pitchFamily="18" charset="0"/>
              </a:rPr>
              <a:t>y=x²+4x-3</a:t>
            </a:r>
            <a:endParaRPr lang="ru-RU" sz="4000" b="1" dirty="0" smtClean="0">
              <a:latin typeface="Georgia" panose="02040502050405020303" pitchFamily="18" charset="0"/>
            </a:endParaRPr>
          </a:p>
          <a:p>
            <a:pPr>
              <a:buNone/>
            </a:pPr>
            <a:endParaRPr lang="ru-RU" sz="4000" b="1" dirty="0" smtClean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Georgia" panose="02040502050405020303" pitchFamily="18" charset="0"/>
              </a:rPr>
              <a:t>2. </a:t>
            </a:r>
            <a:r>
              <a:rPr lang="en-US" sz="4000" b="1" dirty="0" smtClean="0">
                <a:latin typeface="Georgia" panose="02040502050405020303" pitchFamily="18" charset="0"/>
              </a:rPr>
              <a:t>y=-x²+3x-4</a:t>
            </a:r>
            <a:endParaRPr lang="ru-RU" sz="4000" b="1" dirty="0" smtClean="0">
              <a:latin typeface="Georgia" panose="02040502050405020303" pitchFamily="18" charset="0"/>
            </a:endParaRPr>
          </a:p>
          <a:p>
            <a:pPr>
              <a:buNone/>
            </a:pPr>
            <a:endParaRPr lang="ru-RU" sz="4000" b="1" dirty="0" smtClean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Georgia" panose="02040502050405020303" pitchFamily="18" charset="0"/>
              </a:rPr>
              <a:t>3. </a:t>
            </a:r>
            <a:r>
              <a:rPr lang="en-US" sz="4000" b="1" dirty="0" smtClean="0">
                <a:latin typeface="Georgia" panose="02040502050405020303" pitchFamily="18" charset="0"/>
              </a:rPr>
              <a:t>y=-x²+4x-3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5838" y="2134444"/>
            <a:ext cx="3864634" cy="388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691680" y="5875684"/>
            <a:ext cx="292610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31F-F7DF-4B0F-9135-6803AC5AF7FA}" type="datetime10">
              <a:rPr lang="ru-RU" smtClean="0"/>
              <a:t>19:40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41984"/>
            <a:ext cx="7920880" cy="1935088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«Функции и их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графики»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ОГЭ по математике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DCBD-B6BB-4F46-ADB0-124132868EEA}" type="datetime10">
              <a:rPr lang="ru-RU" smtClean="0"/>
              <a:t>19:40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-27384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Линейная функция    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y = </a:t>
            </a:r>
            <a:r>
              <a:rPr lang="en-US" sz="40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kx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+ b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7692"/>
          <a:stretch/>
        </p:blipFill>
        <p:spPr>
          <a:xfrm>
            <a:off x="1025236" y="1556792"/>
            <a:ext cx="7867244" cy="5184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233838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(0; 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b</a:t>
            </a:r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65313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k</a:t>
            </a:r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&gt; 0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5236" y="908720"/>
            <a:ext cx="8011260" cy="5860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"/>
          <a:stretch/>
        </p:blipFill>
        <p:spPr>
          <a:xfrm>
            <a:off x="1403648" y="1556792"/>
            <a:ext cx="7488832" cy="52128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0112" y="249078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(0; 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b</a:t>
            </a:r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4637549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k &lt; 0 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907704" y="1124744"/>
            <a:ext cx="6624736" cy="864096"/>
            <a:chOff x="1907704" y="1124744"/>
            <a:chExt cx="6624736" cy="864096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1907704" y="1916832"/>
              <a:ext cx="662473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400092" y="1124744"/>
              <a:ext cx="29163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y = </a:t>
              </a:r>
              <a:r>
                <a:rPr lang="en-US" sz="4000" b="1" i="1" dirty="0" smtClean="0">
                  <a:solidFill>
                    <a:srgbClr val="FF0000"/>
                  </a:solidFill>
                  <a:latin typeface="Georgia" panose="02040502050405020303" pitchFamily="18" charset="0"/>
                </a:rPr>
                <a:t>c</a:t>
              </a:r>
              <a:endParaRPr lang="ru-RU" sz="4000" b="1" i="1" dirty="0">
                <a:solidFill>
                  <a:srgbClr val="FF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5256076" y="1844824"/>
              <a:ext cx="180020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487-0DF3-4A7C-A086-21ED5660923B}" type="datetime10">
              <a:rPr lang="ru-RU" smtClean="0"/>
              <a:t>19:40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7384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Линейная функция    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y = </a:t>
            </a:r>
            <a:r>
              <a:rPr lang="en-US" sz="40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kx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+ b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893"/>
            <a:ext cx="755491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763688" y="5897711"/>
            <a:ext cx="554038" cy="555625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08893"/>
            <a:ext cx="87733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49F2-79C5-4EFD-9571-E7A3891543AB}" type="datetime10">
              <a:rPr lang="ru-RU" smtClean="0"/>
              <a:t>19:40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560</TotalTime>
  <Words>356</Words>
  <Application>Microsoft Office PowerPoint</Application>
  <PresentationFormat>Экран (4:3)</PresentationFormat>
  <Paragraphs>120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"Математика – гимнастика ума"  (А. В. Суворов)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какой из перечисленных ниже  функций  изображен  на рисунке?</vt:lpstr>
      <vt:lpstr>Тема урока:  «Функции и их графики» Подготовка к ОГЭ по математике</vt:lpstr>
      <vt:lpstr>Линейная функция    y = kx + b</vt:lpstr>
      <vt:lpstr>Линейная функция    y = kx + b</vt:lpstr>
      <vt:lpstr>Презентация PowerPoint</vt:lpstr>
      <vt:lpstr>Презентация PowerPoint</vt:lpstr>
      <vt:lpstr>Презентация PowerPoint</vt:lpstr>
      <vt:lpstr>Квадратичная функция y = ax2 + bx + 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по теме: «Функции и их графики»</vt:lpstr>
      <vt:lpstr>Решение задания № 23</vt:lpstr>
      <vt:lpstr>Ответы к тесту</vt:lpstr>
      <vt:lpstr>Решение задания № 23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"Математика – гимнастика ума"  (А. В. Суворов)</dc:title>
  <dc:creator>Tatyana</dc:creator>
  <cp:lastModifiedBy>Татьяна</cp:lastModifiedBy>
  <cp:revision>64</cp:revision>
  <dcterms:created xsi:type="dcterms:W3CDTF">2015-04-18T10:21:21Z</dcterms:created>
  <dcterms:modified xsi:type="dcterms:W3CDTF">2015-04-22T16:41:06Z</dcterms:modified>
</cp:coreProperties>
</file>